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17" r:id="rId3"/>
    <p:sldId id="321" r:id="rId4"/>
    <p:sldId id="319" r:id="rId5"/>
    <p:sldId id="322" r:id="rId6"/>
    <p:sldId id="318" r:id="rId7"/>
    <p:sldId id="323" r:id="rId8"/>
    <p:sldId id="320" r:id="rId9"/>
  </p:sldIdLst>
  <p:sldSz cx="9144000" cy="6858000" type="screen4x3"/>
  <p:notesSz cx="6810375" cy="99425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9E8328E-6C6C-4335-8B4A-A34E449293D9}">
          <p14:sldIdLst>
            <p14:sldId id="282"/>
            <p14:sldId id="317"/>
            <p14:sldId id="321"/>
            <p14:sldId id="319"/>
            <p14:sldId id="322"/>
            <p14:sldId id="318"/>
            <p14:sldId id="323"/>
            <p14:sldId id="3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867" userDrawn="1">
          <p15:clr>
            <a:srgbClr val="A4A3A4"/>
          </p15:clr>
        </p15:guide>
        <p15:guide id="2" orient="horz" pos="3960">
          <p15:clr>
            <a:srgbClr val="A4A3A4"/>
          </p15:clr>
        </p15:guide>
        <p15:guide id="3" pos="2835" userDrawn="1">
          <p15:clr>
            <a:srgbClr val="A4A3A4"/>
          </p15:clr>
        </p15:guide>
        <p15:guide id="4" pos="840">
          <p15:clr>
            <a:srgbClr val="A4A3A4"/>
          </p15:clr>
        </p15:guide>
        <p15:guide id="5" pos="2082">
          <p15:clr>
            <a:srgbClr val="A4A3A4"/>
          </p15:clr>
        </p15:guide>
        <p15:guide id="6" pos="1152">
          <p15:clr>
            <a:srgbClr val="A4A3A4"/>
          </p15:clr>
        </p15:guide>
        <p15:guide id="7" pos="54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thorbor" initials="b" lastIdx="1" clrIdx="0"/>
  <p:cmAuthor id="1" name="hannah koutstaal" initials="hk" lastIdx="6" clrIdx="1"/>
  <p:cmAuthor id="2" name="Ron Hillebrand" initials="R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0" autoAdjust="0"/>
    <p:restoredTop sz="82385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-1992" y="-84"/>
      </p:cViewPr>
      <p:guideLst>
        <p:guide orient="horz" pos="867"/>
        <p:guide orient="horz" pos="3960"/>
        <p:guide pos="2835"/>
        <p:guide pos="840"/>
        <p:guide pos="2082"/>
        <p:guide pos="1152"/>
        <p:guide pos="5478"/>
      </p:guideLst>
    </p:cSldViewPr>
  </p:slideViewPr>
  <p:outlineViewPr>
    <p:cViewPr>
      <p:scale>
        <a:sx n="33" d="100"/>
        <a:sy n="33" d="100"/>
      </p:scale>
      <p:origin x="0" y="-3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FC6B-9D4E-4595-9550-B4C59275AD80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FD918-A570-4E33-BB63-C5FDEF1C501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0957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3A2-EE4F-4E08-BB7B-405C2F1495CC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7BCC5-D204-4236-BFC6-7D747C8CC8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6700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691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raad i smet deze vraag aan de slag</a:t>
            </a:r>
            <a:r>
              <a:rPr lang="nl-NL" baseline="0" dirty="0" smtClean="0"/>
              <a:t> gegaan,</a:t>
            </a:r>
          </a:p>
          <a:p>
            <a:r>
              <a:rPr lang="nl-NL" baseline="0" dirty="0" smtClean="0"/>
              <a:t>De focus is daarbij de klimaatopgave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8988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0045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opgave geldt voor zowel productie als consumptie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9363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Toelichten</a:t>
            </a:r>
            <a:r>
              <a:rPr lang="nl-NL" baseline="0" dirty="0" smtClean="0"/>
              <a:t> omvang opgave en tijdpad, ook of juist na 2030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7009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 eerder onderzoek PBL/Westhoek 2013: De macht van het menu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5593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7BCC5-D204-4236-BFC6-7D747C8CC82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231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file:///T:\R\RLI\RLI018%20Aanpassingen%20Verhuizing\RLI018-3%20Powerpoint\Twitter_icon.jp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file:///T:\R\RLI\RLI018%20Aanpassingen%20Verhuizing\RLI018-3%20Powerpoint\Linkedin-logo-icon.jpg" TargetMode="Externa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Star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LI_Balk_gro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38656" cy="6858000"/>
          </a:xfrm>
          <a:prstGeom prst="rect">
            <a:avLst/>
          </a:prstGeom>
        </p:spPr>
      </p:pic>
      <p:pic>
        <p:nvPicPr>
          <p:cNvPr id="9" name="Afbeelding 8" descr="RLI_logo.png"/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336" y="1875369"/>
            <a:ext cx="6961864" cy="2572598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4991099" y="6211446"/>
            <a:ext cx="1312333" cy="393698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nl-NL" sz="1600" b="1" dirty="0" err="1" smtClean="0">
                <a:solidFill>
                  <a:schemeClr val="accent2"/>
                </a:solidFill>
              </a:rPr>
              <a:t>www.rli.nl</a:t>
            </a:r>
            <a:endParaRPr lang="nl-NL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Li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499" y="1749425"/>
            <a:ext cx="7362826" cy="1362075"/>
          </a:xfrm>
        </p:spPr>
        <p:txBody>
          <a:bodyPr anchor="b" anchorCtr="0"/>
          <a:lstStyle>
            <a:lvl1pPr algn="l">
              <a:lnSpc>
                <a:spcPts val="3400"/>
              </a:lnSpc>
              <a:defRPr sz="2600" b="1" cap="none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3499" y="3467100"/>
            <a:ext cx="7362826" cy="1778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1828800" y="6286500"/>
            <a:ext cx="2748777" cy="365125"/>
          </a:xfrm>
        </p:spPr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1333500" y="6286500"/>
            <a:ext cx="922170" cy="365125"/>
          </a:xfrm>
        </p:spPr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3305175" y="6286500"/>
            <a:ext cx="5391150" cy="365125"/>
          </a:xfrm>
        </p:spPr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305175" y="6286500"/>
            <a:ext cx="5381624" cy="365125"/>
          </a:xfrm>
        </p:spPr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43208" y="1782938"/>
            <a:ext cx="3558992" cy="43225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26400" y="1782938"/>
            <a:ext cx="3560400" cy="43225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Fo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1343207" y="1041400"/>
            <a:ext cx="7343591" cy="5064125"/>
          </a:xfrm>
          <a:solidFill>
            <a:schemeClr val="accent6"/>
          </a:solidFill>
          <a:ln>
            <a:noFill/>
          </a:ln>
        </p:spPr>
        <p:txBody>
          <a:bodyPr tIns="360000" anchor="t" anchorCtr="0"/>
          <a:lstStyle>
            <a:lvl1pPr algn="ctr">
              <a:buFontTx/>
              <a:buNone/>
              <a:defRPr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Li_Alle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L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Presentatie Duurzaam en Gezond 3 april 2018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Afsluit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 userDrawn="1"/>
        </p:nvSpPr>
        <p:spPr>
          <a:xfrm>
            <a:off x="1803400" y="1803400"/>
            <a:ext cx="3746500" cy="2167260"/>
          </a:xfrm>
          <a:prstGeom prst="rect">
            <a:avLst/>
          </a:prstGeom>
          <a:noFill/>
        </p:spPr>
        <p:txBody>
          <a:bodyPr wrap="square" lIns="0" bIns="0" rtlCol="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Oranjebuitensingel</a:t>
            </a:r>
            <a:r>
              <a:rPr lang="nl-NL" sz="1400" baseline="0" dirty="0" smtClean="0">
                <a:solidFill>
                  <a:schemeClr val="accent2"/>
                </a:solidFill>
              </a:rPr>
              <a:t> 6</a:t>
            </a: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Postbus 20906</a:t>
            </a: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NL 2500 EX Den Haag</a:t>
            </a:r>
          </a:p>
          <a:p>
            <a:pPr>
              <a:lnSpc>
                <a:spcPts val="1800"/>
              </a:lnSpc>
            </a:pP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err="1" smtClean="0">
                <a:solidFill>
                  <a:schemeClr val="accent2"/>
                </a:solidFill>
              </a:rPr>
              <a:t>t.</a:t>
            </a:r>
            <a:r>
              <a:rPr lang="nl-NL" sz="1400" dirty="0" smtClean="0">
                <a:solidFill>
                  <a:schemeClr val="accent2"/>
                </a:solidFill>
              </a:rPr>
              <a:t> 070 456 20 70</a:t>
            </a:r>
          </a:p>
          <a:p>
            <a:pPr>
              <a:lnSpc>
                <a:spcPts val="1800"/>
              </a:lnSpc>
            </a:pPr>
            <a:r>
              <a:rPr lang="nl-NL" sz="1400" dirty="0" err="1" smtClean="0">
                <a:solidFill>
                  <a:schemeClr val="accent2"/>
                </a:solidFill>
              </a:rPr>
              <a:t>f.</a:t>
            </a:r>
            <a:r>
              <a:rPr lang="nl-NL" sz="1400" dirty="0" smtClean="0">
                <a:solidFill>
                  <a:schemeClr val="accent2"/>
                </a:solidFill>
              </a:rPr>
              <a:t> 070 456 20 71</a:t>
            </a:r>
          </a:p>
          <a:p>
            <a:pPr>
              <a:lnSpc>
                <a:spcPts val="1800"/>
              </a:lnSpc>
            </a:pP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info@</a:t>
            </a:r>
            <a:r>
              <a:rPr lang="nl-NL" sz="1400" dirty="0" err="1" smtClean="0">
                <a:solidFill>
                  <a:schemeClr val="accent2"/>
                </a:solidFill>
              </a:rPr>
              <a:t>rli.nl</a:t>
            </a:r>
            <a:endParaRPr lang="nl-NL" sz="1400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r>
              <a:rPr lang="nl-NL" sz="1400" dirty="0" smtClean="0">
                <a:solidFill>
                  <a:schemeClr val="accent2"/>
                </a:solidFill>
              </a:rPr>
              <a:t>www.rli.nl	 	</a:t>
            </a:r>
            <a:r>
              <a:rPr lang="nl-NL" sz="1400" baseline="0" dirty="0" smtClean="0">
                <a:solidFill>
                  <a:schemeClr val="accent2"/>
                </a:solidFill>
              </a:rPr>
              <a:t>    </a:t>
            </a:r>
            <a:r>
              <a:rPr lang="nl-NL" sz="1400" dirty="0" smtClean="0">
                <a:solidFill>
                  <a:schemeClr val="accent2"/>
                </a:solidFill>
              </a:rPr>
              <a:t>@</a:t>
            </a:r>
            <a:r>
              <a:rPr lang="nl-NL" sz="1400" dirty="0" err="1" smtClean="0">
                <a:solidFill>
                  <a:schemeClr val="accent2"/>
                </a:solidFill>
              </a:rPr>
              <a:t>raadrli</a:t>
            </a:r>
            <a:endParaRPr lang="nl-NL" sz="1400" dirty="0">
              <a:solidFill>
                <a:schemeClr val="accent2"/>
              </a:solidFill>
            </a:endParaRPr>
          </a:p>
        </p:txBody>
      </p:sp>
      <p:pic>
        <p:nvPicPr>
          <p:cNvPr id="12" name="Afbeelding 11" descr="RLI_logo_klein.png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8673" y="348471"/>
            <a:ext cx="2223895" cy="824206"/>
          </a:xfrm>
          <a:prstGeom prst="rect">
            <a:avLst/>
          </a:prstGeom>
        </p:spPr>
      </p:pic>
      <p:pic>
        <p:nvPicPr>
          <p:cNvPr id="11" name="Afbeelding 10" descr="RLI_Balk_groo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38656" cy="6858000"/>
          </a:xfrm>
          <a:prstGeom prst="rect">
            <a:avLst/>
          </a:prstGeom>
        </p:spPr>
      </p:pic>
      <p:grpSp>
        <p:nvGrpSpPr>
          <p:cNvPr id="4" name="Groep 3"/>
          <p:cNvGrpSpPr>
            <a:grpSpLocks noChangeAspect="1"/>
          </p:cNvGrpSpPr>
          <p:nvPr userDrawn="1"/>
        </p:nvGrpSpPr>
        <p:grpSpPr>
          <a:xfrm>
            <a:off x="3049138" y="3390861"/>
            <a:ext cx="264507" cy="549644"/>
            <a:chOff x="3668303" y="2525303"/>
            <a:chExt cx="1807393" cy="3755749"/>
          </a:xfrm>
        </p:grpSpPr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8303" y="2525303"/>
              <a:ext cx="1807393" cy="1807393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 userDrawn="1"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8303" y="4479684"/>
              <a:ext cx="1801368" cy="1801368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LI_Balk_klei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35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33500" y="748996"/>
            <a:ext cx="7353300" cy="6849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3500" y="1782938"/>
            <a:ext cx="7353299" cy="4318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9" name="Afbeelding 8" descr="RLI_logo_klein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6221" y="221168"/>
            <a:ext cx="1389935" cy="515129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828800" y="6286500"/>
            <a:ext cx="1476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smtClean="0"/>
              <a:t>16-3-2017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05175" y="6286500"/>
            <a:ext cx="538162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smtClean="0"/>
              <a:t>Presentatie Duurzaam en Gezond 3 april 2018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333500" y="6286500"/>
            <a:ext cx="4953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8A3153D-9BDD-465B-9F64-6105EC25C01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4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457200" rtl="0" eaLnBrk="1" latinLnBrk="0" hangingPunct="1">
        <a:lnSpc>
          <a:spcPts val="2400"/>
        </a:lnSpc>
        <a:spcBef>
          <a:spcPts val="0"/>
        </a:spcBef>
        <a:buFont typeface="Lucida Grande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36" y="985422"/>
            <a:ext cx="8047912" cy="50070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27" y="1"/>
            <a:ext cx="97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0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4217" y="1270081"/>
            <a:ext cx="7362826" cy="1362075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Advies Voedselbeleid</a:t>
            </a:r>
            <a:br>
              <a:rPr lang="nl-NL" dirty="0" smtClean="0"/>
            </a:br>
            <a:endParaRPr lang="nl-NL" sz="14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4217" y="4531064"/>
            <a:ext cx="7362826" cy="1778000"/>
          </a:xfrm>
        </p:spPr>
        <p:txBody>
          <a:bodyPr/>
          <a:lstStyle/>
          <a:p>
            <a:r>
              <a:rPr lang="nl-NL" dirty="0" smtClean="0">
                <a:solidFill>
                  <a:schemeClr val="accent2"/>
                </a:solidFill>
              </a:rPr>
              <a:t>Krijn Poppe, voorzitter raadscommissie Voedselbeleid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564317" y="2806880"/>
            <a:ext cx="6319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chemeClr val="accent2"/>
                </a:solidFill>
              </a:rPr>
              <a:t>Welk (aanvullend) beleid is nodig om de transitie naar een duurzaam en gezond voedselsysteem (productie en consumptie) te versnellen? </a:t>
            </a:r>
          </a:p>
        </p:txBody>
      </p:sp>
    </p:spTree>
    <p:extLst>
      <p:ext uri="{BB962C8B-B14F-4D97-AF65-F5344CB8AC3E}">
        <p14:creationId xmlns:p14="http://schemas.microsoft.com/office/powerpoint/2010/main" xmlns="" val="18055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42" y="372862"/>
            <a:ext cx="4206258" cy="5840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3500" y="1397618"/>
            <a:ext cx="254481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err="1">
                <a:solidFill>
                  <a:schemeClr val="tx2"/>
                </a:solidFill>
              </a:rPr>
              <a:t>Voedselbeleid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gaat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niet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alleen</a:t>
            </a:r>
            <a:r>
              <a:rPr lang="en-GB" sz="1700" dirty="0">
                <a:solidFill>
                  <a:schemeClr val="tx2"/>
                </a:solidFill>
              </a:rPr>
              <a:t> over </a:t>
            </a:r>
            <a:r>
              <a:rPr lang="en-GB" sz="1700" dirty="0" err="1">
                <a:solidFill>
                  <a:schemeClr val="tx2"/>
                </a:solidFill>
              </a:rPr>
              <a:t>consumptie</a:t>
            </a:r>
            <a:r>
              <a:rPr lang="en-GB" sz="1700" dirty="0">
                <a:solidFill>
                  <a:schemeClr val="tx2"/>
                </a:solidFill>
              </a:rPr>
              <a:t> maar over hele </a:t>
            </a:r>
            <a:r>
              <a:rPr lang="en-GB" sz="1700" dirty="0" err="1" smtClean="0">
                <a:solidFill>
                  <a:schemeClr val="tx2"/>
                </a:solidFill>
              </a:rPr>
              <a:t>voedselsysteem</a:t>
            </a:r>
            <a:endParaRPr lang="en-GB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33499" y="1091457"/>
            <a:ext cx="7353300" cy="684923"/>
          </a:xfrm>
        </p:spPr>
        <p:txBody>
          <a:bodyPr/>
          <a:lstStyle/>
          <a:p>
            <a:r>
              <a:rPr lang="nl-NL" dirty="0"/>
              <a:t>Klimaatopgave verhoogt urgentie transitie 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dirty="0" smtClean="0">
                <a:solidFill>
                  <a:schemeClr val="accent2"/>
                </a:solidFill>
              </a:rPr>
              <a:t>De </a:t>
            </a:r>
            <a:r>
              <a:rPr lang="nl-NL" dirty="0">
                <a:solidFill>
                  <a:schemeClr val="accent2"/>
                </a:solidFill>
              </a:rPr>
              <a:t>productie en consumptie van dierlijke producten, zoals vlees, zuivel en eieren, dragen in belangrijke mate bij aan de broeikasgasuitstoot van </a:t>
            </a:r>
            <a:r>
              <a:rPr lang="nl-NL" dirty="0" smtClean="0">
                <a:solidFill>
                  <a:schemeClr val="accent2"/>
                </a:solidFill>
              </a:rPr>
              <a:t>het voedselsysteem</a:t>
            </a:r>
            <a:r>
              <a:rPr lang="nl-NL" dirty="0">
                <a:solidFill>
                  <a:schemeClr val="accent2"/>
                </a:solidFill>
              </a:rPr>
              <a:t>. </a:t>
            </a:r>
            <a:endParaRPr lang="nl-N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In 2050 zal ons menu minder dierlijke producten bevatten en zal de productieruimte voor de veehouderij kleiner zijn. </a:t>
            </a:r>
            <a:endParaRPr lang="nl-NL" dirty="0" smtClean="0">
              <a:solidFill>
                <a:schemeClr val="accent2"/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3526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872020"/>
            <a:ext cx="5920764" cy="47492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33500" y="5836381"/>
            <a:ext cx="70178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700" dirty="0" smtClean="0">
                <a:solidFill>
                  <a:schemeClr val="accent2"/>
                </a:solidFill>
              </a:rPr>
              <a:t>	Snel </a:t>
            </a:r>
            <a:r>
              <a:rPr lang="nl-NL" sz="1700" dirty="0">
                <a:solidFill>
                  <a:schemeClr val="accent2"/>
                </a:solidFill>
              </a:rPr>
              <a:t>duidelijkheid nodig voor </a:t>
            </a:r>
            <a:r>
              <a:rPr lang="nl-NL" sz="1700" dirty="0" smtClean="0">
                <a:solidFill>
                  <a:schemeClr val="accent2"/>
                </a:solidFill>
              </a:rPr>
              <a:t>veehouders</a:t>
            </a:r>
          </a:p>
          <a:p>
            <a:r>
              <a:rPr lang="en-GB" sz="1700" dirty="0" smtClean="0">
                <a:solidFill>
                  <a:schemeClr val="accent2"/>
                </a:solidFill>
              </a:rPr>
              <a:t>	Minder </a:t>
            </a:r>
            <a:r>
              <a:rPr lang="en-GB" sz="1700" dirty="0" err="1" smtClean="0">
                <a:solidFill>
                  <a:schemeClr val="accent2"/>
                </a:solidFill>
              </a:rPr>
              <a:t>dieren</a:t>
            </a:r>
            <a:r>
              <a:rPr lang="en-GB" sz="1700" dirty="0" smtClean="0">
                <a:solidFill>
                  <a:schemeClr val="accent2"/>
                </a:solidFill>
              </a:rPr>
              <a:t> is </a:t>
            </a:r>
            <a:r>
              <a:rPr lang="en-GB" sz="1700" dirty="0" err="1" smtClean="0">
                <a:solidFill>
                  <a:schemeClr val="accent2"/>
                </a:solidFill>
              </a:rPr>
              <a:t>geen</a:t>
            </a:r>
            <a:r>
              <a:rPr lang="en-GB" sz="1700" dirty="0" smtClean="0">
                <a:solidFill>
                  <a:schemeClr val="accent2"/>
                </a:solidFill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</a:rPr>
              <a:t>doel</a:t>
            </a:r>
            <a:r>
              <a:rPr lang="en-GB" sz="1700" dirty="0" smtClean="0">
                <a:solidFill>
                  <a:schemeClr val="accent2"/>
                </a:solidFill>
              </a:rPr>
              <a:t> maar </a:t>
            </a:r>
            <a:r>
              <a:rPr lang="en-GB" sz="1700" dirty="0" err="1" smtClean="0">
                <a:solidFill>
                  <a:schemeClr val="accent2"/>
                </a:solidFill>
              </a:rPr>
              <a:t>niet</a:t>
            </a:r>
            <a:r>
              <a:rPr lang="en-GB" sz="1700" dirty="0" smtClean="0">
                <a:solidFill>
                  <a:schemeClr val="accent2"/>
                </a:solidFill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</a:rPr>
              <a:t>te</a:t>
            </a:r>
            <a:r>
              <a:rPr lang="en-GB" sz="1700" dirty="0" smtClean="0">
                <a:solidFill>
                  <a:schemeClr val="accent2"/>
                </a:solidFill>
              </a:rPr>
              <a:t> </a:t>
            </a:r>
            <a:r>
              <a:rPr lang="en-GB" sz="1700" dirty="0" err="1" smtClean="0">
                <a:solidFill>
                  <a:schemeClr val="accent2"/>
                </a:solidFill>
              </a:rPr>
              <a:t>vermijden</a:t>
            </a:r>
            <a:endParaRPr lang="nl-NL" sz="1700" dirty="0">
              <a:solidFill>
                <a:schemeClr val="accent2"/>
              </a:solidFill>
            </a:endParaRP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083964" y="349158"/>
            <a:ext cx="5824045" cy="5378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Veehouderij en klimaat</a:t>
            </a:r>
            <a:endParaRPr lang="nl-NL" dirty="0"/>
          </a:p>
        </p:txBody>
      </p:sp>
      <p:sp>
        <p:nvSpPr>
          <p:cNvPr id="8" name="Pijl-rechts 7"/>
          <p:cNvSpPr/>
          <p:nvPr/>
        </p:nvSpPr>
        <p:spPr>
          <a:xfrm>
            <a:off x="1333500" y="5967185"/>
            <a:ext cx="328474" cy="1308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>
            <a:off x="1333500" y="6228792"/>
            <a:ext cx="328474" cy="1308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48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180056" y="509900"/>
            <a:ext cx="7353300" cy="684923"/>
          </a:xfrm>
        </p:spPr>
        <p:txBody>
          <a:bodyPr/>
          <a:lstStyle/>
          <a:p>
            <a:r>
              <a:rPr lang="nl-NL" dirty="0" smtClean="0"/>
              <a:t>Consumptie en klimaat</a:t>
            </a:r>
            <a:endParaRPr lang="nl-NL" dirty="0"/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1760" y="1496383"/>
            <a:ext cx="5939002" cy="4186997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491760" y="5929209"/>
            <a:ext cx="474790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700" dirty="0">
                <a:solidFill>
                  <a:schemeClr val="accent2"/>
                </a:solidFill>
              </a:rPr>
              <a:t>	</a:t>
            </a:r>
            <a:r>
              <a:rPr lang="nl-NL" sz="1700" dirty="0" smtClean="0">
                <a:solidFill>
                  <a:schemeClr val="accent2"/>
                </a:solidFill>
              </a:rPr>
              <a:t>Minder </a:t>
            </a:r>
            <a:r>
              <a:rPr lang="nl-NL" sz="1700" dirty="0">
                <a:solidFill>
                  <a:schemeClr val="accent2"/>
                </a:solidFill>
              </a:rPr>
              <a:t>dierlijke eiwitten op het menu</a:t>
            </a:r>
          </a:p>
        </p:txBody>
      </p:sp>
      <p:sp>
        <p:nvSpPr>
          <p:cNvPr id="8" name="Pijl-rechts 7"/>
          <p:cNvSpPr/>
          <p:nvPr/>
        </p:nvSpPr>
        <p:spPr>
          <a:xfrm>
            <a:off x="1491760" y="6054304"/>
            <a:ext cx="328474" cy="1308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92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raad beveelt aan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/>
                </a:solidFill>
              </a:rPr>
              <a:t>Snel </a:t>
            </a:r>
            <a:r>
              <a:rPr lang="nl-NL" dirty="0">
                <a:solidFill>
                  <a:schemeClr val="accent2"/>
                </a:solidFill>
              </a:rPr>
              <a:t>duidelijkheid </a:t>
            </a:r>
            <a:r>
              <a:rPr lang="nl-NL" dirty="0" smtClean="0">
                <a:solidFill>
                  <a:schemeClr val="accent2"/>
                </a:solidFill>
              </a:rPr>
              <a:t>voor </a:t>
            </a:r>
            <a:r>
              <a:rPr lang="nl-NL" dirty="0">
                <a:solidFill>
                  <a:schemeClr val="accent2"/>
                </a:solidFill>
              </a:rPr>
              <a:t>veehouders over </a:t>
            </a:r>
            <a:r>
              <a:rPr lang="nl-NL" dirty="0" smtClean="0">
                <a:solidFill>
                  <a:schemeClr val="accent2"/>
                </a:solidFill>
              </a:rPr>
              <a:t>de opgave, vertaald naar bedrijfsniveau: emissierechten</a:t>
            </a:r>
          </a:p>
          <a:p>
            <a:pPr marL="0" indent="0">
              <a:buNone/>
            </a:pPr>
            <a:endParaRPr lang="nl-NL" dirty="0" smtClean="0">
              <a:solidFill>
                <a:schemeClr val="accent2"/>
              </a:solidFill>
            </a:endParaRPr>
          </a:p>
          <a:p>
            <a:r>
              <a:rPr lang="nl-NL" dirty="0" smtClean="0">
                <a:solidFill>
                  <a:schemeClr val="accent2"/>
                </a:solidFill>
              </a:rPr>
              <a:t>Focus op klimaat lost concentratieproblemen niet op: nadere </a:t>
            </a:r>
            <a:r>
              <a:rPr lang="nl-NL" dirty="0">
                <a:solidFill>
                  <a:schemeClr val="accent2"/>
                </a:solidFill>
              </a:rPr>
              <a:t>afspraken met </a:t>
            </a:r>
            <a:r>
              <a:rPr lang="nl-NL" dirty="0" smtClean="0">
                <a:solidFill>
                  <a:schemeClr val="accent2"/>
                </a:solidFill>
              </a:rPr>
              <a:t>provincies over regionale problematiek</a:t>
            </a:r>
          </a:p>
          <a:p>
            <a:pPr marL="0" indent="0">
              <a:buNone/>
            </a:pPr>
            <a:endParaRPr lang="nl-NL" dirty="0" smtClean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Naar duurzame </a:t>
            </a:r>
            <a:r>
              <a:rPr lang="nl-NL" dirty="0" smtClean="0">
                <a:solidFill>
                  <a:schemeClr val="accent2"/>
                </a:solidFill>
              </a:rPr>
              <a:t>consumptiepatronen: minder </a:t>
            </a:r>
            <a:r>
              <a:rPr lang="nl-NL" dirty="0">
                <a:solidFill>
                  <a:schemeClr val="accent2"/>
                </a:solidFill>
              </a:rPr>
              <a:t>dierlijke eiwitten op het </a:t>
            </a:r>
            <a:r>
              <a:rPr lang="nl-NL" dirty="0" smtClean="0">
                <a:solidFill>
                  <a:schemeClr val="accent2"/>
                </a:solidFill>
              </a:rPr>
              <a:t>menu via actief overheidsbeleid; geeft ook kansen</a:t>
            </a:r>
          </a:p>
          <a:p>
            <a:pPr marL="0" indent="0">
              <a:buNone/>
            </a:pPr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Benut ketenpartijen bij verduurzamen van productie </a:t>
            </a:r>
            <a:r>
              <a:rPr lang="nl-NL" dirty="0" smtClean="0">
                <a:solidFill>
                  <a:schemeClr val="accent2"/>
                </a:solidFill>
              </a:rPr>
              <a:t>en consumptie</a:t>
            </a:r>
            <a:endParaRPr lang="nl-NL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2"/>
                </a:solidFill>
              </a:rPr>
              <a:t>Unieke </a:t>
            </a:r>
            <a:r>
              <a:rPr lang="nl-NL" dirty="0">
                <a:solidFill>
                  <a:schemeClr val="accent2"/>
                </a:solidFill>
              </a:rPr>
              <a:t>coalitie van producent en consument dient zich aan 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983281" y="2439293"/>
            <a:ext cx="62818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b="1" dirty="0" smtClean="0">
                <a:solidFill>
                  <a:srgbClr val="000000"/>
                </a:solidFill>
                <a:latin typeface="Univers 45 Light"/>
              </a:rPr>
              <a:t> </a:t>
            </a:r>
            <a:endParaRPr lang="nl-NL" dirty="0"/>
          </a:p>
          <a:p>
            <a:r>
              <a:rPr lang="nl-NL" b="1" dirty="0" smtClean="0">
                <a:solidFill>
                  <a:srgbClr val="000000"/>
                </a:solidFill>
                <a:latin typeface="Univers 45 Light"/>
              </a:rPr>
              <a:t>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870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Li_presentatie">
  <a:themeElements>
    <a:clrScheme name="RLi_Themakleur">
      <a:dk1>
        <a:sysClr val="windowText" lastClr="000000"/>
      </a:dk1>
      <a:lt1>
        <a:sysClr val="window" lastClr="FFFFFF"/>
      </a:lt1>
      <a:dk2>
        <a:srgbClr val="8F3881"/>
      </a:dk2>
      <a:lt2>
        <a:srgbClr val="FFFFFF"/>
      </a:lt2>
      <a:accent1>
        <a:srgbClr val="8F3881"/>
      </a:accent1>
      <a:accent2>
        <a:srgbClr val="138AD9"/>
      </a:accent2>
      <a:accent3>
        <a:srgbClr val="91B72A"/>
      </a:accent3>
      <a:accent4>
        <a:srgbClr val="D27F19"/>
      </a:accent4>
      <a:accent5>
        <a:srgbClr val="6E6E6E"/>
      </a:accent5>
      <a:accent6>
        <a:srgbClr val="BABABA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218</Words>
  <Application>Microsoft Office PowerPoint</Application>
  <PresentationFormat>Diavoorstelling (4:3)</PresentationFormat>
  <Paragraphs>42</Paragraphs>
  <Slides>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RLi_presentatie</vt:lpstr>
      <vt:lpstr>Dia 1</vt:lpstr>
      <vt:lpstr>Dia 2</vt:lpstr>
      <vt:lpstr> Advies Voedselbeleid </vt:lpstr>
      <vt:lpstr>Dia 4</vt:lpstr>
      <vt:lpstr>Klimaatopgave verhoogt urgentie transitie  </vt:lpstr>
      <vt:lpstr>Dia 6</vt:lpstr>
      <vt:lpstr>Consumptie en klimaat</vt:lpstr>
      <vt:lpstr>De raad beveelt aan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Ton Persoon - info@tonpersoon.nl</dc:creator>
  <cp:lastModifiedBy>MEisner</cp:lastModifiedBy>
  <cp:revision>316</cp:revision>
  <dcterms:created xsi:type="dcterms:W3CDTF">2012-04-11T07:23:15Z</dcterms:created>
  <dcterms:modified xsi:type="dcterms:W3CDTF">2018-04-03T09:41:24Z</dcterms:modified>
</cp:coreProperties>
</file>